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1" r:id="rId6"/>
    <p:sldId id="258" r:id="rId7"/>
    <p:sldId id="263" r:id="rId8"/>
    <p:sldId id="259" r:id="rId9"/>
    <p:sldId id="264" r:id="rId10"/>
    <p:sldId id="265" r:id="rId11"/>
    <p:sldId id="266" r:id="rId12"/>
    <p:sldId id="270" r:id="rId13"/>
    <p:sldId id="267" r:id="rId14"/>
    <p:sldId id="269" r:id="rId15"/>
    <p:sldId id="268"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60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536D6CE-1CD3-4E08-93A1-C559F158F0FC}"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4255255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36D6CE-1CD3-4E08-93A1-C559F158F0FC}"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31084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36D6CE-1CD3-4E08-93A1-C559F158F0FC}"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1703135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36D6CE-1CD3-4E08-93A1-C559F158F0FC}"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2841992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36D6CE-1CD3-4E08-93A1-C559F158F0FC}"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280068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536D6CE-1CD3-4E08-93A1-C559F158F0FC}"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3436974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536D6CE-1CD3-4E08-93A1-C559F158F0FC}" type="datetimeFigureOut">
              <a:rPr lang="en-GB" smtClean="0"/>
              <a:t>07/09/2023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95402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536D6CE-1CD3-4E08-93A1-C559F158F0FC}" type="datetimeFigureOut">
              <a:rPr lang="en-GB" smtClean="0"/>
              <a:t>07/09/2023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3479504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6D6CE-1CD3-4E08-93A1-C559F158F0FC}" type="datetimeFigureOut">
              <a:rPr lang="en-GB" smtClean="0"/>
              <a:t>07/09/2023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3922780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36D6CE-1CD3-4E08-93A1-C559F158F0FC}"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417199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36D6CE-1CD3-4E08-93A1-C559F158F0FC}"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84EA9D-514B-46F9-83FD-9E2EBA2C7DE9}" type="slidenum">
              <a:rPr lang="en-GB" smtClean="0"/>
              <a:t>‹#›</a:t>
            </a:fld>
            <a:endParaRPr lang="en-GB"/>
          </a:p>
        </p:txBody>
      </p:sp>
    </p:spTree>
    <p:extLst>
      <p:ext uri="{BB962C8B-B14F-4D97-AF65-F5344CB8AC3E}">
        <p14:creationId xmlns:p14="http://schemas.microsoft.com/office/powerpoint/2010/main" val="3886319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6D6CE-1CD3-4E08-93A1-C559F158F0FC}" type="datetimeFigureOut">
              <a:rPr lang="en-GB" smtClean="0"/>
              <a:t>07/09/2023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4EA9D-514B-46F9-83FD-9E2EBA2C7DE9}" type="slidenum">
              <a:rPr lang="en-GB" smtClean="0"/>
              <a:t>‹#›</a:t>
            </a:fld>
            <a:endParaRPr lang="en-GB"/>
          </a:p>
        </p:txBody>
      </p:sp>
    </p:spTree>
    <p:extLst>
      <p:ext uri="{BB962C8B-B14F-4D97-AF65-F5344CB8AC3E}">
        <p14:creationId xmlns:p14="http://schemas.microsoft.com/office/powerpoint/2010/main" val="193424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iblestudytools.com/proverbs/15-18.html" TargetMode="External"/><Relationship Id="rId2" Type="http://schemas.openxmlformats.org/officeDocument/2006/relationships/hyperlink" Target="https://www.biblestudytools.com/james/passage/?q=james+1:19-20" TargetMode="External"/><Relationship Id="rId1" Type="http://schemas.openxmlformats.org/officeDocument/2006/relationships/slideLayout" Target="../slideLayouts/slideLayout2.xml"/><Relationship Id="rId4" Type="http://schemas.openxmlformats.org/officeDocument/2006/relationships/hyperlink" Target="https://www.biblestudytools.com/james/passage/?q=james+4:1-2"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biblestudytools.com/ephesians/passage/?q=ephesians+4:2-3" TargetMode="External"/><Relationship Id="rId2" Type="http://schemas.openxmlformats.org/officeDocument/2006/relationships/hyperlink" Target="https://www.biblestudytools.com/1-peter/4-8.html" TargetMode="External"/><Relationship Id="rId1" Type="http://schemas.openxmlformats.org/officeDocument/2006/relationships/slideLayout" Target="../slideLayouts/slideLayout2.xml"/><Relationship Id="rId4" Type="http://schemas.openxmlformats.org/officeDocument/2006/relationships/hyperlink" Target="https://www.biblestudytools.com/ephesians/passage/?q=ephesians+4:3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iblestudytools.com/proverbs/12-1.html" TargetMode="External"/><Relationship Id="rId2" Type="http://schemas.openxmlformats.org/officeDocument/2006/relationships/hyperlink" Target="https://www.biblestudytools.com/hebrews/12-11.html" TargetMode="External"/><Relationship Id="rId1" Type="http://schemas.openxmlformats.org/officeDocument/2006/relationships/slideLayout" Target="../slideLayouts/slideLayout2.xml"/><Relationship Id="rId4" Type="http://schemas.openxmlformats.org/officeDocument/2006/relationships/hyperlink" Target="https://www.biblestudytools.com/colossians/passage/?q=colossians+3:23-2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rgbClr val="FFC000"/>
                </a:solidFill>
                <a:latin typeface="Comic Sans MS" panose="030F0702030302020204" pitchFamily="66" charset="0"/>
              </a:rPr>
              <a:t>Wisdom in Marriage/Relationships</a:t>
            </a:r>
            <a:r>
              <a:rPr lang="en-GB" dirty="0">
                <a:solidFill>
                  <a:srgbClr val="FFC000"/>
                </a:solidFill>
                <a:latin typeface="Comic Sans MS" panose="030F0702030302020204" pitchFamily="66" charset="0"/>
              </a:rPr>
              <a:t> </a:t>
            </a:r>
          </a:p>
        </p:txBody>
      </p:sp>
      <p:sp>
        <p:nvSpPr>
          <p:cNvPr id="3" name="Subtitle 2"/>
          <p:cNvSpPr>
            <a:spLocks noGrp="1"/>
          </p:cNvSpPr>
          <p:nvPr>
            <p:ph type="subTitle" idx="1"/>
          </p:nvPr>
        </p:nvSpPr>
        <p:spPr/>
        <p:txBody>
          <a:bodyPr>
            <a:noAutofit/>
          </a:bodyPr>
          <a:lstStyle/>
          <a:p>
            <a:endParaRPr lang="en-GB" sz="2800" dirty="0">
              <a:latin typeface="Comic Sans MS" panose="030F0702030302020204" pitchFamily="66" charset="0"/>
            </a:endParaRPr>
          </a:p>
          <a:p>
            <a:r>
              <a:rPr lang="en-GB" sz="2800" dirty="0">
                <a:latin typeface="Comic Sans MS" panose="030F0702030302020204" pitchFamily="66" charset="0"/>
              </a:rPr>
              <a:t>	</a:t>
            </a:r>
            <a:r>
              <a:rPr lang="en-GB" sz="2800" b="1" dirty="0">
                <a:solidFill>
                  <a:schemeClr val="accent3">
                    <a:lumMod val="75000"/>
                  </a:schemeClr>
                </a:solidFill>
                <a:latin typeface="Comic Sans MS" panose="030F0702030302020204" pitchFamily="66" charset="0"/>
              </a:rPr>
              <a:t>By</a:t>
            </a:r>
            <a:r>
              <a:rPr lang="en-GB" sz="2800" b="1">
                <a:solidFill>
                  <a:schemeClr val="accent3">
                    <a:lumMod val="75000"/>
                  </a:schemeClr>
                </a:solidFill>
                <a:latin typeface="Comic Sans MS" panose="030F0702030302020204" pitchFamily="66" charset="0"/>
              </a:rPr>
              <a:t>: Deaconess (Mrs) </a:t>
            </a:r>
            <a:r>
              <a:rPr lang="en-GB" sz="2800" b="1" dirty="0">
                <a:solidFill>
                  <a:schemeClr val="accent3">
                    <a:lumMod val="75000"/>
                  </a:schemeClr>
                </a:solidFill>
                <a:latin typeface="Comic Sans MS" panose="030F0702030302020204" pitchFamily="66" charset="0"/>
              </a:rPr>
              <a:t>Edore Sambo</a:t>
            </a:r>
          </a:p>
        </p:txBody>
      </p:sp>
    </p:spTree>
    <p:extLst>
      <p:ext uri="{BB962C8B-B14F-4D97-AF65-F5344CB8AC3E}">
        <p14:creationId xmlns:p14="http://schemas.microsoft.com/office/powerpoint/2010/main" val="234766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850106"/>
          </a:xfrm>
        </p:spPr>
        <p:txBody>
          <a:bodyPr>
            <a:normAutofit fontScale="90000"/>
          </a:bodyPr>
          <a:lstStyle/>
          <a:p>
            <a:r>
              <a:rPr lang="en-GB" b="1" dirty="0">
                <a:latin typeface="Comic Sans MS" panose="030F0702030302020204" pitchFamily="66" charset="0"/>
              </a:rPr>
              <a:t>Build Intimacy In Your Marriage</a:t>
            </a:r>
            <a:endParaRPr lang="en-GB" dirty="0"/>
          </a:p>
        </p:txBody>
      </p:sp>
      <p:sp>
        <p:nvSpPr>
          <p:cNvPr id="3" name="Content Placeholder 2"/>
          <p:cNvSpPr>
            <a:spLocks noGrp="1"/>
          </p:cNvSpPr>
          <p:nvPr>
            <p:ph idx="1"/>
          </p:nvPr>
        </p:nvSpPr>
        <p:spPr>
          <a:xfrm>
            <a:off x="457200" y="1268760"/>
            <a:ext cx="8147248" cy="4857403"/>
          </a:xfrm>
        </p:spPr>
        <p:txBody>
          <a:bodyPr>
            <a:normAutofit fontScale="77500" lnSpcReduction="20000"/>
          </a:bodyPr>
          <a:lstStyle/>
          <a:p>
            <a:pPr algn="just"/>
            <a:r>
              <a:rPr lang="en-GB" b="1" dirty="0">
                <a:latin typeface="Comic Sans MS" panose="030F0702030302020204" pitchFamily="66" charset="0"/>
              </a:rPr>
              <a:t>Encourage each other </a:t>
            </a:r>
            <a:r>
              <a:rPr lang="en-GB" dirty="0">
                <a:latin typeface="Comic Sans MS" panose="030F0702030302020204" pitchFamily="66" charset="0"/>
              </a:rPr>
              <a:t>- </a:t>
            </a:r>
            <a:r>
              <a:rPr lang="en-GB" sz="2800" i="1" dirty="0">
                <a:latin typeface="Comic Sans MS" panose="030F0702030302020204" pitchFamily="66" charset="0"/>
              </a:rPr>
              <a:t>Compliment your spouse both, in private and public, and inspire them to become a better person</a:t>
            </a:r>
          </a:p>
          <a:p>
            <a:pPr algn="just"/>
            <a:r>
              <a:rPr lang="en-GB" b="1" i="1" dirty="0">
                <a:latin typeface="Comic Sans MS" panose="030F0702030302020204" pitchFamily="66" charset="0"/>
              </a:rPr>
              <a:t>Respect &amp; Value your husband </a:t>
            </a:r>
            <a:r>
              <a:rPr lang="en-GB" sz="2800" i="1" dirty="0">
                <a:latin typeface="Comic Sans MS" panose="030F0702030302020204" pitchFamily="66" charset="0"/>
              </a:rPr>
              <a:t>– Respect and Value his thoughts you may not always agree with what he says but let him know that you still value his thoughts.</a:t>
            </a:r>
          </a:p>
          <a:p>
            <a:pPr algn="just"/>
            <a:r>
              <a:rPr lang="en-GB" b="1" i="1" dirty="0">
                <a:latin typeface="Comic Sans MS" panose="030F0702030302020204" pitchFamily="66" charset="0"/>
              </a:rPr>
              <a:t>Energy </a:t>
            </a:r>
            <a:r>
              <a:rPr lang="en-GB" sz="2800" i="1" dirty="0">
                <a:latin typeface="Comic Sans MS" panose="030F0702030302020204" pitchFamily="66" charset="0"/>
              </a:rPr>
              <a:t>– you need to put in effort to build intimacy in your marriage </a:t>
            </a:r>
            <a:r>
              <a:rPr lang="en-GB" sz="2800" i="1" dirty="0" err="1">
                <a:latin typeface="Comic Sans MS" panose="030F0702030302020204" pitchFamily="66" charset="0"/>
              </a:rPr>
              <a:t>e.g</a:t>
            </a:r>
            <a:r>
              <a:rPr lang="en-GB" sz="2800" i="1" dirty="0">
                <a:latin typeface="Comic Sans MS" panose="030F0702030302020204" pitchFamily="66" charset="0"/>
              </a:rPr>
              <a:t> cook his favourite food, put on something sexy just for him.</a:t>
            </a:r>
          </a:p>
          <a:p>
            <a:pPr algn="just"/>
            <a:r>
              <a:rPr lang="en-GB" b="1" dirty="0">
                <a:latin typeface="Comic Sans MS" panose="030F0702030302020204" pitchFamily="66" charset="0"/>
              </a:rPr>
              <a:t>Fun</a:t>
            </a:r>
            <a:r>
              <a:rPr lang="en-GB" sz="2800" b="1" dirty="0">
                <a:latin typeface="Comic Sans MS" panose="030F0702030302020204" pitchFamily="66" charset="0"/>
              </a:rPr>
              <a:t> </a:t>
            </a:r>
            <a:r>
              <a:rPr lang="en-GB" sz="2800" dirty="0">
                <a:latin typeface="Comic Sans MS" panose="030F0702030302020204" pitchFamily="66" charset="0"/>
              </a:rPr>
              <a:t>- Laugh with each other never miss a moment to share a laugh and lighten up the mood. Have a “To do fun list/marital intimacy checklist.  It could include items like working out together, praying, taking an activity as a couple, writing love letters or exchanging love filled, discussing marriage finances, meaningful conversations or revisiting happy memories together.</a:t>
            </a:r>
          </a:p>
          <a:p>
            <a:endParaRPr lang="en-GB" sz="2800" dirty="0">
              <a:latin typeface="Comic Sans MS" panose="030F0702030302020204" pitchFamily="66" charset="0"/>
            </a:endParaRPr>
          </a:p>
          <a:p>
            <a:pPr marL="0" indent="0">
              <a:buNone/>
            </a:pPr>
            <a:endParaRPr lang="en-GB" sz="2800" dirty="0">
              <a:latin typeface="Comic Sans MS" panose="030F0702030302020204" pitchFamily="66" charset="0"/>
            </a:endParaRPr>
          </a:p>
          <a:p>
            <a:endParaRPr lang="en-GB" sz="2800" dirty="0">
              <a:latin typeface="Comic Sans MS" panose="030F0702030302020204" pitchFamily="66" charset="0"/>
            </a:endParaRPr>
          </a:p>
        </p:txBody>
      </p:sp>
    </p:spTree>
    <p:extLst>
      <p:ext uri="{BB962C8B-B14F-4D97-AF65-F5344CB8AC3E}">
        <p14:creationId xmlns:p14="http://schemas.microsoft.com/office/powerpoint/2010/main" val="946458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5240" cy="778098"/>
          </a:xfrm>
        </p:spPr>
        <p:txBody>
          <a:bodyPr>
            <a:normAutofit/>
          </a:bodyPr>
          <a:lstStyle/>
          <a:p>
            <a:r>
              <a:rPr lang="en-GB" sz="3600" b="1" dirty="0">
                <a:latin typeface="Comic Sans MS" panose="030F0702030302020204" pitchFamily="66" charset="0"/>
              </a:rPr>
              <a:t>Build Intimacy In Your Marriage</a:t>
            </a:r>
            <a:endParaRPr lang="en-GB" sz="3600" dirty="0"/>
          </a:p>
        </p:txBody>
      </p:sp>
      <p:sp>
        <p:nvSpPr>
          <p:cNvPr id="3" name="Content Placeholder 2"/>
          <p:cNvSpPr>
            <a:spLocks noGrp="1"/>
          </p:cNvSpPr>
          <p:nvPr>
            <p:ph idx="1"/>
          </p:nvPr>
        </p:nvSpPr>
        <p:spPr>
          <a:xfrm>
            <a:off x="457200" y="908720"/>
            <a:ext cx="8147248" cy="5472608"/>
          </a:xfrm>
        </p:spPr>
        <p:txBody>
          <a:bodyPr>
            <a:noAutofit/>
          </a:bodyPr>
          <a:lstStyle/>
          <a:p>
            <a:r>
              <a:rPr lang="en-GB" sz="2600" b="1" dirty="0">
                <a:latin typeface="Comic Sans MS" panose="030F0702030302020204" pitchFamily="66" charset="0"/>
              </a:rPr>
              <a:t>Sacrifice</a:t>
            </a:r>
            <a:r>
              <a:rPr lang="en-GB" sz="2600" dirty="0">
                <a:latin typeface="Comic Sans MS" panose="030F0702030302020204" pitchFamily="66" charset="0"/>
              </a:rPr>
              <a:t> – doing something that does not directly benefit you but your spouse </a:t>
            </a:r>
            <a:r>
              <a:rPr lang="en-GB" sz="2600" dirty="0" err="1">
                <a:latin typeface="Comic Sans MS" panose="030F0702030302020204" pitchFamily="66" charset="0"/>
              </a:rPr>
              <a:t>e.g</a:t>
            </a:r>
            <a:r>
              <a:rPr lang="en-GB" sz="2600" dirty="0">
                <a:latin typeface="Comic Sans MS" panose="030F0702030302020204" pitchFamily="66" charset="0"/>
              </a:rPr>
              <a:t> football</a:t>
            </a:r>
          </a:p>
          <a:p>
            <a:r>
              <a:rPr lang="en-GB" sz="2600" b="1" dirty="0">
                <a:latin typeface="Comic Sans MS" panose="030F0702030302020204" pitchFamily="66" charset="0"/>
              </a:rPr>
              <a:t>Time </a:t>
            </a:r>
            <a:r>
              <a:rPr lang="en-GB" sz="2600" dirty="0">
                <a:latin typeface="Comic Sans MS" panose="030F0702030302020204" pitchFamily="66" charset="0"/>
              </a:rPr>
              <a:t>– money is a commodity that is needed for a business to thrive/flourish as such, time is also a commodity that is needed for a marriage to thrive – time with your children and friends should not supersede your time spent with your husband</a:t>
            </a:r>
          </a:p>
          <a:p>
            <a:r>
              <a:rPr lang="en-GB" sz="2600" b="1" dirty="0">
                <a:latin typeface="Comic Sans MS" panose="030F0702030302020204" pitchFamily="66" charset="0"/>
              </a:rPr>
              <a:t>Open talk </a:t>
            </a:r>
            <a:r>
              <a:rPr lang="en-GB" sz="2600" dirty="0">
                <a:latin typeface="Comic Sans MS" panose="030F0702030302020204" pitchFamily="66" charset="0"/>
              </a:rPr>
              <a:t>- The biggest barrier in building intimacy in marriage is communication. By building an open and honest communication with your spouse, you will also be able to answer, how to get intimate with your partner and rekindle passion in your marriage. Indulge in “pillow talks”.</a:t>
            </a:r>
          </a:p>
        </p:txBody>
      </p:sp>
    </p:spTree>
    <p:extLst>
      <p:ext uri="{BB962C8B-B14F-4D97-AF65-F5344CB8AC3E}">
        <p14:creationId xmlns:p14="http://schemas.microsoft.com/office/powerpoint/2010/main" val="2824695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640960" cy="6120680"/>
          </a:xfrm>
        </p:spPr>
        <p:txBody>
          <a:bodyPr>
            <a:noAutofit/>
          </a:bodyPr>
          <a:lstStyle/>
          <a:p>
            <a:pPr marL="0" indent="0">
              <a:buNone/>
            </a:pPr>
            <a:r>
              <a:rPr lang="en-GB" sz="2200" dirty="0">
                <a:latin typeface="Comic Sans MS" panose="030F0702030302020204" pitchFamily="66" charset="0"/>
              </a:rPr>
              <a:t>When, for it is inevitable, conflict arises, may these verses be at the forefront of your minds:</a:t>
            </a:r>
          </a:p>
          <a:p>
            <a:r>
              <a:rPr lang="en-GB" sz="2200" b="1" i="1" dirty="0">
                <a:latin typeface="Comic Sans MS" panose="030F0702030302020204" pitchFamily="66" charset="0"/>
              </a:rPr>
              <a:t>“My dear brothers and sisters, take note of this: Everyone should be quick to listen, slow to speak and slow to become angry, because human anger does not produce the righteousness that God desires.”</a:t>
            </a:r>
            <a:r>
              <a:rPr lang="en-GB" sz="2200" dirty="0">
                <a:latin typeface="Comic Sans MS" panose="030F0702030302020204" pitchFamily="66" charset="0"/>
              </a:rPr>
              <a:t>- </a:t>
            </a:r>
            <a:r>
              <a:rPr lang="en-GB" sz="2200" b="1" u="sng" dirty="0">
                <a:latin typeface="Comic Sans MS" panose="030F0702030302020204" pitchFamily="66" charset="0"/>
                <a:hlinkClick r:id="rId2"/>
              </a:rPr>
              <a:t>James 1:19-20</a:t>
            </a:r>
            <a:endParaRPr lang="en-GB" sz="2200" b="1" dirty="0">
              <a:latin typeface="Comic Sans MS" panose="030F0702030302020204" pitchFamily="66" charset="0"/>
            </a:endParaRPr>
          </a:p>
          <a:p>
            <a:r>
              <a:rPr lang="en-GB" sz="2200" b="1" i="1" dirty="0">
                <a:latin typeface="Comic Sans MS" panose="030F0702030302020204" pitchFamily="66" charset="0"/>
              </a:rPr>
              <a:t>“A hot-tempered person stirs up conflict, but the one who is patient calms a quarrel.”</a:t>
            </a:r>
            <a:r>
              <a:rPr lang="en-GB" sz="2200" dirty="0">
                <a:latin typeface="Comic Sans MS" panose="030F0702030302020204" pitchFamily="66" charset="0"/>
              </a:rPr>
              <a:t>- </a:t>
            </a:r>
            <a:r>
              <a:rPr lang="en-GB" sz="2200" b="1" u="sng" dirty="0">
                <a:latin typeface="Comic Sans MS" panose="030F0702030302020204" pitchFamily="66" charset="0"/>
                <a:hlinkClick r:id="rId3"/>
              </a:rPr>
              <a:t>Proverbs 15:8</a:t>
            </a:r>
            <a:endParaRPr lang="en-GB" sz="2200" b="1" dirty="0">
              <a:latin typeface="Comic Sans MS" panose="030F0702030302020204" pitchFamily="66" charset="0"/>
            </a:endParaRPr>
          </a:p>
          <a:p>
            <a:r>
              <a:rPr lang="en-GB" sz="2200" b="1" i="1" dirty="0">
                <a:latin typeface="Comic Sans MS" panose="030F0702030302020204" pitchFamily="66" charset="0"/>
              </a:rPr>
              <a:t>“What causes fights and quarrels among you? Don’t they come from your desires that battle within you? You desire but do not have, so you kill. You covet but you cannot get what you want, so you quarrel and fight. You do not have because you do not ask God.” </a:t>
            </a:r>
            <a:r>
              <a:rPr lang="en-GB" sz="2200" dirty="0">
                <a:latin typeface="Comic Sans MS" panose="030F0702030302020204" pitchFamily="66" charset="0"/>
              </a:rPr>
              <a:t>- </a:t>
            </a:r>
            <a:r>
              <a:rPr lang="en-GB" sz="2200" b="1" u="sng" dirty="0">
                <a:latin typeface="Comic Sans MS" panose="030F0702030302020204" pitchFamily="66" charset="0"/>
                <a:hlinkClick r:id="rId4"/>
              </a:rPr>
              <a:t>James 4:1-2</a:t>
            </a:r>
            <a:endParaRPr lang="en-GB" sz="2200" b="1" dirty="0">
              <a:latin typeface="Comic Sans MS" panose="030F0702030302020204" pitchFamily="66" charset="0"/>
            </a:endParaRPr>
          </a:p>
          <a:p>
            <a:r>
              <a:rPr lang="en-GB" sz="2200" b="1" dirty="0">
                <a:latin typeface="Comic Sans MS" panose="030F0702030302020204" pitchFamily="66" charset="0"/>
              </a:rPr>
              <a:t>Proverbs 21:9,19</a:t>
            </a:r>
            <a:r>
              <a:rPr lang="en-GB" sz="2200" dirty="0">
                <a:latin typeface="Comic Sans MS" panose="030F0702030302020204" pitchFamily="66" charset="0"/>
              </a:rPr>
              <a:t> – </a:t>
            </a:r>
            <a:r>
              <a:rPr lang="en-GB" sz="2200" b="1" i="1" dirty="0">
                <a:latin typeface="Comic Sans MS" panose="030F0702030302020204" pitchFamily="66" charset="0"/>
              </a:rPr>
              <a:t>“Better to dwell in a corner of a housetop, than in a house shared with a contentious woman,” and “Better to dwell in the wilderness, than with a contentious and angry woman.” </a:t>
            </a:r>
          </a:p>
        </p:txBody>
      </p:sp>
    </p:spTree>
    <p:extLst>
      <p:ext uri="{BB962C8B-B14F-4D97-AF65-F5344CB8AC3E}">
        <p14:creationId xmlns:p14="http://schemas.microsoft.com/office/powerpoint/2010/main" val="1493665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latin typeface="Comic Sans MS" panose="030F0702030302020204" pitchFamily="66" charset="0"/>
              </a:rPr>
              <a:t>Build Intimacy In Your Marriage</a:t>
            </a:r>
            <a:endParaRPr lang="en-GB" dirty="0"/>
          </a:p>
        </p:txBody>
      </p:sp>
      <p:sp>
        <p:nvSpPr>
          <p:cNvPr id="3" name="Content Placeholder 2"/>
          <p:cNvSpPr>
            <a:spLocks noGrp="1"/>
          </p:cNvSpPr>
          <p:nvPr>
            <p:ph idx="1"/>
          </p:nvPr>
        </p:nvSpPr>
        <p:spPr>
          <a:xfrm>
            <a:off x="457200" y="1124744"/>
            <a:ext cx="8291264" cy="5328592"/>
          </a:xfrm>
        </p:spPr>
        <p:txBody>
          <a:bodyPr>
            <a:normAutofit fontScale="77500" lnSpcReduction="20000"/>
          </a:bodyPr>
          <a:lstStyle/>
          <a:p>
            <a:r>
              <a:rPr lang="en-GB" b="1" dirty="0">
                <a:latin typeface="Comic Sans MS" panose="030F0702030302020204" pitchFamily="66" charset="0"/>
              </a:rPr>
              <a:t>Forgive and be forgiven </a:t>
            </a:r>
            <a:r>
              <a:rPr lang="en-GB" dirty="0">
                <a:latin typeface="Comic Sans MS" panose="030F0702030302020204" pitchFamily="66" charset="0"/>
              </a:rPr>
              <a:t>- Being forgiving, and not withholding sex to punish your spouse or win a power struggle , can go a long way in building intimacy with your spouse. For creating intimacy, it is important to express anger or hurt in a healthy way, and not use sex as a bargaining tool or weapon. Developing intimacy in a relationship becomes a lost cause when sex is used as a weapon in relationships  to settle scores, as it ultimately leads to breakdown in relationship, leaving no intimacy in marriage. </a:t>
            </a:r>
          </a:p>
          <a:p>
            <a:pPr marL="0" indent="0">
              <a:buNone/>
            </a:pPr>
            <a:r>
              <a:rPr lang="en-GB" dirty="0">
                <a:latin typeface="Comic Sans MS" panose="030F0702030302020204" pitchFamily="66" charset="0"/>
              </a:rPr>
              <a:t>Look at things from your spouse’s perspective and try to understand why they did what they did, that led to this situation. When you can forgive your spouse for the mistakes they made, they will be willing to forgive you when you are at fault.</a:t>
            </a:r>
          </a:p>
        </p:txBody>
      </p:sp>
    </p:spTree>
    <p:extLst>
      <p:ext uri="{BB962C8B-B14F-4D97-AF65-F5344CB8AC3E}">
        <p14:creationId xmlns:p14="http://schemas.microsoft.com/office/powerpoint/2010/main" val="1820753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363272" cy="6192688"/>
          </a:xfrm>
        </p:spPr>
        <p:txBody>
          <a:bodyPr>
            <a:noAutofit/>
          </a:bodyPr>
          <a:lstStyle/>
          <a:p>
            <a:pPr marL="0" indent="0">
              <a:buNone/>
            </a:pPr>
            <a:r>
              <a:rPr lang="en-GB" sz="2600" dirty="0">
                <a:latin typeface="Comic Sans MS" panose="030F0702030302020204" pitchFamily="66" charset="0"/>
              </a:rPr>
              <a:t>Forgiveness is a necessary part of marriage, but we do not always feel like forgiving. For those times keep these scriptures in mind.</a:t>
            </a:r>
          </a:p>
          <a:p>
            <a:r>
              <a:rPr lang="en-GB" sz="2600" b="1" i="1" dirty="0">
                <a:latin typeface="Comic Sans MS" panose="030F0702030302020204" pitchFamily="66" charset="0"/>
              </a:rPr>
              <a:t>“Above all, love each other deeply, because love covers over a multitude of sins.” </a:t>
            </a:r>
            <a:r>
              <a:rPr lang="en-GB" sz="2600" dirty="0">
                <a:latin typeface="Comic Sans MS" panose="030F0702030302020204" pitchFamily="66" charset="0"/>
              </a:rPr>
              <a:t>- </a:t>
            </a:r>
            <a:r>
              <a:rPr lang="en-GB" sz="2600" b="1" u="sng" dirty="0">
                <a:latin typeface="Comic Sans MS" panose="030F0702030302020204" pitchFamily="66" charset="0"/>
                <a:hlinkClick r:id="rId2"/>
              </a:rPr>
              <a:t>1 Peter 4:8</a:t>
            </a:r>
            <a:endParaRPr lang="en-GB" sz="2600" dirty="0">
              <a:latin typeface="Comic Sans MS" panose="030F0702030302020204" pitchFamily="66" charset="0"/>
            </a:endParaRPr>
          </a:p>
          <a:p>
            <a:r>
              <a:rPr lang="en-GB" sz="2600" b="1" i="1" dirty="0">
                <a:latin typeface="Comic Sans MS" panose="030F0702030302020204" pitchFamily="66" charset="0"/>
              </a:rPr>
              <a:t>“Be completely humble and gentle; be patient, bearing with one another in love. Make every effort to keep the unity of the Spirit through the bond of peace.”</a:t>
            </a:r>
            <a:r>
              <a:rPr lang="en-GB" sz="2600" dirty="0">
                <a:latin typeface="Comic Sans MS" panose="030F0702030302020204" pitchFamily="66" charset="0"/>
              </a:rPr>
              <a:t>- </a:t>
            </a:r>
            <a:r>
              <a:rPr lang="en-GB" sz="2600" b="1" u="sng" dirty="0">
                <a:latin typeface="Comic Sans MS" panose="030F0702030302020204" pitchFamily="66" charset="0"/>
                <a:hlinkClick r:id="rId3"/>
              </a:rPr>
              <a:t>Ephesians 4:2-3</a:t>
            </a:r>
            <a:endParaRPr lang="en-GB" sz="2600" dirty="0">
              <a:latin typeface="Comic Sans MS" panose="030F0702030302020204" pitchFamily="66" charset="0"/>
            </a:endParaRPr>
          </a:p>
          <a:p>
            <a:r>
              <a:rPr lang="en-GB" sz="2600" b="1" i="1" dirty="0">
                <a:latin typeface="Comic Sans MS" panose="030F0702030302020204" pitchFamily="66" charset="0"/>
              </a:rPr>
              <a:t>“Get rid of all bitterness, rage and anger, brawling and slander, along with every form of malice. Be kind and compassionate to one another, forgiving each other, just as in Christ God forgave you.” </a:t>
            </a:r>
            <a:r>
              <a:rPr lang="en-GB" sz="2600" dirty="0">
                <a:latin typeface="Comic Sans MS" panose="030F0702030302020204" pitchFamily="66" charset="0"/>
              </a:rPr>
              <a:t>- </a:t>
            </a:r>
            <a:r>
              <a:rPr lang="en-GB" sz="2600" b="1" u="sng" dirty="0">
                <a:latin typeface="Comic Sans MS" panose="030F0702030302020204" pitchFamily="66" charset="0"/>
                <a:hlinkClick r:id="rId4"/>
              </a:rPr>
              <a:t>Ephesians 4:31-32</a:t>
            </a:r>
            <a:endParaRPr lang="en-GB" sz="2600" dirty="0">
              <a:latin typeface="Comic Sans MS" panose="030F0702030302020204" pitchFamily="66" charset="0"/>
            </a:endParaRPr>
          </a:p>
          <a:p>
            <a:endParaRPr lang="en-GB" sz="2600" dirty="0"/>
          </a:p>
        </p:txBody>
      </p:sp>
    </p:spTree>
    <p:extLst>
      <p:ext uri="{BB962C8B-B14F-4D97-AF65-F5344CB8AC3E}">
        <p14:creationId xmlns:p14="http://schemas.microsoft.com/office/powerpoint/2010/main" val="3287485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7208" cy="706090"/>
          </a:xfrm>
        </p:spPr>
        <p:txBody>
          <a:bodyPr>
            <a:normAutofit fontScale="90000"/>
          </a:bodyPr>
          <a:lstStyle/>
          <a:p>
            <a:r>
              <a:rPr lang="en-GB" b="1" dirty="0">
                <a:latin typeface="Comic Sans MS" panose="030F0702030302020204" pitchFamily="66" charset="0"/>
              </a:rPr>
              <a:t>Wisdom in Marriage Nuggets</a:t>
            </a:r>
          </a:p>
        </p:txBody>
      </p:sp>
      <p:sp>
        <p:nvSpPr>
          <p:cNvPr id="3" name="Content Placeholder 2"/>
          <p:cNvSpPr>
            <a:spLocks noGrp="1"/>
          </p:cNvSpPr>
          <p:nvPr>
            <p:ph idx="1"/>
          </p:nvPr>
        </p:nvSpPr>
        <p:spPr>
          <a:xfrm>
            <a:off x="457200" y="908720"/>
            <a:ext cx="8147248" cy="5217443"/>
          </a:xfrm>
        </p:spPr>
        <p:txBody>
          <a:bodyPr>
            <a:normAutofit fontScale="55000" lnSpcReduction="20000"/>
          </a:bodyPr>
          <a:lstStyle/>
          <a:p>
            <a:pPr algn="just"/>
            <a:r>
              <a:rPr lang="en-GB" dirty="0">
                <a:latin typeface="Comic Sans MS" panose="030F0702030302020204" pitchFamily="66" charset="0"/>
              </a:rPr>
              <a:t>Making your relationship a top priority, even when you have kids, is truly a secret to a happy marriage.</a:t>
            </a:r>
          </a:p>
          <a:p>
            <a:pPr algn="just"/>
            <a:r>
              <a:rPr lang="en-GB" b="1" dirty="0">
                <a:latin typeface="Comic Sans MS" panose="030F0702030302020204" pitchFamily="66" charset="0"/>
              </a:rPr>
              <a:t>Instead of focusing on what drives you crazy about your spouse, focus on what you love. Take the time to appreciate all of the small things. At the end of the day, this will make for a very sweet marriage and relationship.</a:t>
            </a:r>
          </a:p>
          <a:p>
            <a:r>
              <a:rPr lang="en-GB" b="1" dirty="0">
                <a:latin typeface="Comic Sans MS" panose="030F0702030302020204" pitchFamily="66" charset="0"/>
              </a:rPr>
              <a:t>Pray for your spouse as often as possible. Unless you're with your spouse every hour of every day, you don't really know what they're going through.</a:t>
            </a:r>
          </a:p>
          <a:p>
            <a:r>
              <a:rPr lang="en-GB" b="1" dirty="0">
                <a:latin typeface="Comic Sans MS" panose="030F0702030302020204" pitchFamily="66" charset="0"/>
              </a:rPr>
              <a:t>Always treat your spouse the way you would like to be treated.</a:t>
            </a:r>
          </a:p>
          <a:p>
            <a:r>
              <a:rPr lang="en-GB" dirty="0">
                <a:latin typeface="Comic Sans MS" panose="030F0702030302020204" pitchFamily="66" charset="0"/>
              </a:rPr>
              <a:t>Spending time with each other each and every day is a secret ingredient to making your marriage last a lifetime.</a:t>
            </a:r>
            <a:endParaRPr lang="en-GB" b="1" dirty="0">
              <a:latin typeface="Comic Sans MS" panose="030F0702030302020204" pitchFamily="66" charset="0"/>
            </a:endParaRPr>
          </a:p>
          <a:p>
            <a:r>
              <a:rPr lang="en-GB" b="1" dirty="0">
                <a:latin typeface="Comic Sans MS" panose="030F0702030302020204" pitchFamily="66" charset="0"/>
              </a:rPr>
              <a:t>Don’t just spend time talking about the negative things. spend time talking to your spouse about things that make you happy and elated.</a:t>
            </a:r>
          </a:p>
          <a:p>
            <a:r>
              <a:rPr lang="en-GB" b="1" dirty="0">
                <a:latin typeface="Comic Sans MS" panose="030F0702030302020204" pitchFamily="66" charset="0"/>
              </a:rPr>
              <a:t>If you have little children, one way to make the marriage last is to allow each other time to nap. This is great way to stay rested and to save your marriage for many more years to come.</a:t>
            </a:r>
          </a:p>
          <a:p>
            <a:pPr algn="just"/>
            <a:r>
              <a:rPr lang="en-GB" b="1" dirty="0">
                <a:latin typeface="Comic Sans MS" panose="030F0702030302020204" pitchFamily="66" charset="0"/>
              </a:rPr>
              <a:t>Everyday when you wake up. think of what you can do to make your spouse smile!</a:t>
            </a:r>
          </a:p>
          <a:p>
            <a:pPr algn="just"/>
            <a:endParaRPr lang="en-GB" b="1" dirty="0">
              <a:latin typeface="Comic Sans MS" panose="030F0702030302020204" pitchFamily="66" charset="0"/>
            </a:endParaRPr>
          </a:p>
        </p:txBody>
      </p:sp>
    </p:spTree>
    <p:extLst>
      <p:ext uri="{BB962C8B-B14F-4D97-AF65-F5344CB8AC3E}">
        <p14:creationId xmlns:p14="http://schemas.microsoft.com/office/powerpoint/2010/main" val="4159619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7208" cy="562074"/>
          </a:xfrm>
        </p:spPr>
        <p:txBody>
          <a:bodyPr>
            <a:normAutofit fontScale="90000"/>
          </a:bodyPr>
          <a:lstStyle/>
          <a:p>
            <a:r>
              <a:rPr lang="en-GB" b="1" dirty="0">
                <a:latin typeface="Comic Sans MS" panose="030F0702030302020204" pitchFamily="66" charset="0"/>
              </a:rPr>
              <a:t>Wisdom in Marriage Nuggets</a:t>
            </a:r>
            <a:endParaRPr lang="en-GB" dirty="0"/>
          </a:p>
        </p:txBody>
      </p:sp>
      <p:sp>
        <p:nvSpPr>
          <p:cNvPr id="3" name="Content Placeholder 2"/>
          <p:cNvSpPr>
            <a:spLocks noGrp="1"/>
          </p:cNvSpPr>
          <p:nvPr>
            <p:ph idx="1"/>
          </p:nvPr>
        </p:nvSpPr>
        <p:spPr>
          <a:xfrm>
            <a:off x="457200" y="836712"/>
            <a:ext cx="8363272" cy="5760640"/>
          </a:xfrm>
        </p:spPr>
        <p:txBody>
          <a:bodyPr>
            <a:normAutofit fontScale="62500" lnSpcReduction="20000"/>
          </a:bodyPr>
          <a:lstStyle/>
          <a:p>
            <a:r>
              <a:rPr lang="en-GB" b="1" dirty="0">
                <a:latin typeface="Comic Sans MS" panose="030F0702030302020204" pitchFamily="66" charset="0"/>
              </a:rPr>
              <a:t>True love is being willing to put aside your feelings so that someone else can be happy. For example: going shopping or fishing with your spouse, when you’d rather be in your </a:t>
            </a:r>
            <a:r>
              <a:rPr lang="en-GB" b="1" dirty="0" err="1">
                <a:latin typeface="Comic Sans MS" panose="030F0702030302020204" pitchFamily="66" charset="0"/>
              </a:rPr>
              <a:t>pajamas</a:t>
            </a:r>
            <a:r>
              <a:rPr lang="en-GB" b="1" dirty="0">
                <a:latin typeface="Comic Sans MS" panose="030F0702030302020204" pitchFamily="66" charset="0"/>
              </a:rPr>
              <a:t> watching a movie.</a:t>
            </a:r>
          </a:p>
          <a:p>
            <a:r>
              <a:rPr lang="en-GB" dirty="0">
                <a:solidFill>
                  <a:srgbClr val="FF0000"/>
                </a:solidFill>
                <a:latin typeface="Comic Sans MS" panose="030F0702030302020204" pitchFamily="66" charset="0"/>
              </a:rPr>
              <a:t>If something else is taking a way time from your spouse or family, then it’s time to re-evaluate and see where your priorities are.</a:t>
            </a:r>
            <a:endParaRPr lang="en-GB" b="1"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Marriage is not easy. It takes compromise, sacrifice, and revealing yourself to another person. However, if you are willing to work and submit to the process, it promises great reward.</a:t>
            </a:r>
            <a:endParaRPr lang="en-GB" b="1"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There is no such thing as a perfect marriage because it is made of imperfect people. God is the only one that is perfect and having Him in the middle of your marriage guarantees perfection in all the imperfect circumstances.</a:t>
            </a:r>
            <a:endParaRPr lang="en-GB" b="1" dirty="0">
              <a:solidFill>
                <a:srgbClr val="FF0000"/>
              </a:solidFill>
              <a:latin typeface="Comic Sans MS" panose="030F0702030302020204" pitchFamily="66" charset="0"/>
            </a:endParaRPr>
          </a:p>
          <a:p>
            <a:r>
              <a:rPr lang="en-GB" dirty="0">
                <a:latin typeface="Comic Sans MS" panose="030F0702030302020204" pitchFamily="66" charset="0"/>
              </a:rPr>
              <a:t>Being married means giving it your all to your spouse daily. Even when you don’t feel like it and even when it hurts. It means looking beyond yourself, and giving to them because they are a part of you.</a:t>
            </a:r>
          </a:p>
          <a:p>
            <a:endParaRPr lang="en-GB" dirty="0">
              <a:latin typeface="Comic Sans MS" panose="030F0702030302020204" pitchFamily="66" charset="0"/>
            </a:endParaRPr>
          </a:p>
          <a:p>
            <a:pPr marL="0" indent="0" algn="ctr">
              <a:buNone/>
            </a:pPr>
            <a:r>
              <a:rPr lang="en-GB" b="1" dirty="0">
                <a:latin typeface="Comic Sans MS" panose="030F0702030302020204" pitchFamily="66" charset="0"/>
              </a:rPr>
              <a:t>Encourage &amp; don’t criticise. Build up instead of tearing down. Accept and do not try to change. These are the keys to a successful marriage. GOD BLESS YOU!</a:t>
            </a:r>
          </a:p>
          <a:p>
            <a:endParaRPr lang="en-GB" b="1" dirty="0">
              <a:latin typeface="Comic Sans MS" panose="030F0702030302020204" pitchFamily="66" charset="0"/>
            </a:endParaRPr>
          </a:p>
          <a:p>
            <a:endParaRPr lang="en-GB" dirty="0">
              <a:latin typeface="Comic Sans MS" panose="030F0702030302020204" pitchFamily="66" charset="0"/>
            </a:endParaRPr>
          </a:p>
        </p:txBody>
      </p:sp>
    </p:spTree>
    <p:extLst>
      <p:ext uri="{BB962C8B-B14F-4D97-AF65-F5344CB8AC3E}">
        <p14:creationId xmlns:p14="http://schemas.microsoft.com/office/powerpoint/2010/main" val="3690709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omic Sans MS" panose="030F0702030302020204" pitchFamily="66" charset="0"/>
              </a:rPr>
              <a:t>Proverbs 4:7</a:t>
            </a:r>
          </a:p>
        </p:txBody>
      </p:sp>
      <p:sp>
        <p:nvSpPr>
          <p:cNvPr id="3" name="Content Placeholder 2"/>
          <p:cNvSpPr>
            <a:spLocks noGrp="1"/>
          </p:cNvSpPr>
          <p:nvPr>
            <p:ph idx="1"/>
          </p:nvPr>
        </p:nvSpPr>
        <p:spPr/>
        <p:txBody>
          <a:bodyPr/>
          <a:lstStyle/>
          <a:p>
            <a:pPr marL="0" indent="0">
              <a:buNone/>
            </a:pPr>
            <a:endParaRPr lang="en-GB" dirty="0"/>
          </a:p>
          <a:p>
            <a:pPr marL="0" indent="0">
              <a:buNone/>
            </a:pPr>
            <a:r>
              <a:rPr lang="en-GB" sz="4400" b="1" dirty="0">
                <a:solidFill>
                  <a:srgbClr val="FF0000"/>
                </a:solidFill>
                <a:latin typeface="Comic Sans MS" panose="030F0702030302020204" pitchFamily="66" charset="0"/>
              </a:rPr>
              <a:t>“Wisdom </a:t>
            </a:r>
            <a:r>
              <a:rPr lang="en-GB" sz="4400" b="1" i="1" dirty="0">
                <a:solidFill>
                  <a:srgbClr val="FF0000"/>
                </a:solidFill>
                <a:latin typeface="Comic Sans MS" panose="030F0702030302020204" pitchFamily="66" charset="0"/>
              </a:rPr>
              <a:t>is</a:t>
            </a:r>
            <a:r>
              <a:rPr lang="en-GB" sz="4400" b="1" dirty="0">
                <a:solidFill>
                  <a:srgbClr val="FF0000"/>
                </a:solidFill>
                <a:latin typeface="Comic Sans MS" panose="030F0702030302020204" pitchFamily="66" charset="0"/>
              </a:rPr>
              <a:t> the principal thing; </a:t>
            </a:r>
            <a:r>
              <a:rPr lang="en-GB" sz="4400" b="1" i="1" dirty="0">
                <a:solidFill>
                  <a:srgbClr val="FF0000"/>
                </a:solidFill>
                <a:latin typeface="Comic Sans MS" panose="030F0702030302020204" pitchFamily="66" charset="0"/>
              </a:rPr>
              <a:t>Therefore</a:t>
            </a:r>
            <a:r>
              <a:rPr lang="en-GB" sz="4400" b="1" dirty="0">
                <a:solidFill>
                  <a:srgbClr val="FF0000"/>
                </a:solidFill>
                <a:latin typeface="Comic Sans MS" panose="030F0702030302020204" pitchFamily="66" charset="0"/>
              </a:rPr>
              <a:t> get wisdom. And in all your getting, get understanding.”</a:t>
            </a:r>
          </a:p>
        </p:txBody>
      </p:sp>
    </p:spTree>
    <p:extLst>
      <p:ext uri="{BB962C8B-B14F-4D97-AF65-F5344CB8AC3E}">
        <p14:creationId xmlns:p14="http://schemas.microsoft.com/office/powerpoint/2010/main" val="1380284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omic Sans MS" panose="030F0702030302020204" pitchFamily="66" charset="0"/>
              </a:rPr>
              <a:t>Proverbs 24:4</a:t>
            </a:r>
          </a:p>
        </p:txBody>
      </p:sp>
      <p:sp>
        <p:nvSpPr>
          <p:cNvPr id="3" name="Content Placeholder 2"/>
          <p:cNvSpPr>
            <a:spLocks noGrp="1"/>
          </p:cNvSpPr>
          <p:nvPr>
            <p:ph idx="1"/>
          </p:nvPr>
        </p:nvSpPr>
        <p:spPr/>
        <p:txBody>
          <a:bodyPr>
            <a:normAutofit fontScale="92500" lnSpcReduction="20000"/>
          </a:bodyPr>
          <a:lstStyle/>
          <a:p>
            <a:r>
              <a:rPr lang="en-GB" b="1" dirty="0">
                <a:solidFill>
                  <a:srgbClr val="FF0000"/>
                </a:solidFill>
                <a:latin typeface="Comic Sans MS" panose="030F0702030302020204" pitchFamily="66" charset="0"/>
              </a:rPr>
              <a:t>“By wisdom a house is built, and through understanding it is established; through knowledge its rooms are filled with rare and beautiful treasures.”</a:t>
            </a:r>
          </a:p>
          <a:p>
            <a:pPr marL="0" indent="0" algn="ctr">
              <a:buNone/>
            </a:pPr>
            <a:r>
              <a:rPr lang="en-GB" dirty="0">
                <a:latin typeface="Comic Sans MS" panose="030F0702030302020204" pitchFamily="66" charset="0"/>
              </a:rPr>
              <a:t>Wisdom is therefore, </a:t>
            </a:r>
            <a:r>
              <a:rPr lang="en-GB" b="1" dirty="0">
                <a:latin typeface="Comic Sans MS" panose="030F0702030302020204" pitchFamily="66" charset="0"/>
              </a:rPr>
              <a:t>the principal thing in marriage</a:t>
            </a:r>
            <a:r>
              <a:rPr lang="en-GB" dirty="0">
                <a:latin typeface="Comic Sans MS" panose="030F0702030302020204" pitchFamily="66" charset="0"/>
              </a:rPr>
              <a:t>. A wise woman will always know when and where to present matters before her husband. ... As it is written: </a:t>
            </a:r>
          </a:p>
          <a:p>
            <a:pPr marL="0" indent="0">
              <a:buNone/>
            </a:pPr>
            <a:r>
              <a:rPr lang="en-GB" b="1" i="1" dirty="0">
                <a:solidFill>
                  <a:srgbClr val="FF0000"/>
                </a:solidFill>
                <a:latin typeface="Comic Sans MS" panose="030F0702030302020204" pitchFamily="66" charset="0"/>
              </a:rPr>
              <a:t>“She </a:t>
            </a:r>
            <a:r>
              <a:rPr lang="en-GB" b="1" i="1" dirty="0" err="1">
                <a:solidFill>
                  <a:srgbClr val="FF0000"/>
                </a:solidFill>
                <a:latin typeface="Comic Sans MS" panose="030F0702030302020204" pitchFamily="66" charset="0"/>
              </a:rPr>
              <a:t>openeth</a:t>
            </a:r>
            <a:r>
              <a:rPr lang="en-GB" b="1" i="1" dirty="0">
                <a:solidFill>
                  <a:srgbClr val="FF0000"/>
                </a:solidFill>
                <a:latin typeface="Comic Sans MS" panose="030F0702030302020204" pitchFamily="66" charset="0"/>
              </a:rPr>
              <a:t> her mouth with wisdom; and in her tongue is the law of kindness” - </a:t>
            </a:r>
            <a:r>
              <a:rPr lang="en-GB" b="1" dirty="0">
                <a:solidFill>
                  <a:srgbClr val="FF0000"/>
                </a:solidFill>
                <a:latin typeface="Comic Sans MS" panose="030F0702030302020204" pitchFamily="66" charset="0"/>
              </a:rPr>
              <a:t>(Proverbs 31:26)</a:t>
            </a:r>
          </a:p>
          <a:p>
            <a:endParaRPr lang="en-GB" b="1" dirty="0">
              <a:latin typeface="Comic Sans MS" panose="030F0702030302020204" pitchFamily="66" charset="0"/>
            </a:endParaRPr>
          </a:p>
        </p:txBody>
      </p:sp>
    </p:spTree>
    <p:extLst>
      <p:ext uri="{BB962C8B-B14F-4D97-AF65-F5344CB8AC3E}">
        <p14:creationId xmlns:p14="http://schemas.microsoft.com/office/powerpoint/2010/main" val="3013723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435280" cy="6120680"/>
          </a:xfrm>
        </p:spPr>
        <p:txBody>
          <a:bodyPr>
            <a:normAutofit fontScale="77500" lnSpcReduction="20000"/>
          </a:bodyPr>
          <a:lstStyle/>
          <a:p>
            <a:pPr marL="0" indent="0">
              <a:buNone/>
            </a:pPr>
            <a:r>
              <a:rPr lang="en-GB" dirty="0">
                <a:latin typeface="Comic Sans MS" panose="030F0702030302020204" pitchFamily="66" charset="0"/>
              </a:rPr>
              <a:t>According to Proverbs, homes are built with 3 primary tools: </a:t>
            </a:r>
          </a:p>
          <a:p>
            <a:pPr>
              <a:buFontTx/>
              <a:buChar char="-"/>
            </a:pPr>
            <a:r>
              <a:rPr lang="en-GB" b="1" dirty="0">
                <a:latin typeface="Comic Sans MS" panose="030F0702030302020204" pitchFamily="66" charset="0"/>
              </a:rPr>
              <a:t>Wisdom, </a:t>
            </a:r>
          </a:p>
          <a:p>
            <a:pPr>
              <a:buFontTx/>
              <a:buChar char="-"/>
            </a:pPr>
            <a:r>
              <a:rPr lang="en-GB" b="1" dirty="0">
                <a:latin typeface="Comic Sans MS" panose="030F0702030302020204" pitchFamily="66" charset="0"/>
              </a:rPr>
              <a:t>Understanding and </a:t>
            </a:r>
          </a:p>
          <a:p>
            <a:pPr>
              <a:buFontTx/>
              <a:buChar char="-"/>
            </a:pPr>
            <a:r>
              <a:rPr lang="en-GB" b="1" dirty="0">
                <a:latin typeface="Comic Sans MS" panose="030F0702030302020204" pitchFamily="66" charset="0"/>
              </a:rPr>
              <a:t>Knowledge</a:t>
            </a:r>
            <a:r>
              <a:rPr lang="en-GB" dirty="0">
                <a:latin typeface="Comic Sans MS" panose="030F0702030302020204" pitchFamily="66" charset="0"/>
              </a:rPr>
              <a:t>. </a:t>
            </a:r>
          </a:p>
          <a:p>
            <a:pPr marL="0" indent="0">
              <a:buNone/>
            </a:pPr>
            <a:r>
              <a:rPr lang="en-GB" b="1" dirty="0">
                <a:latin typeface="Comic Sans MS" panose="030F0702030302020204" pitchFamily="66" charset="0"/>
              </a:rPr>
              <a:t>Wisdom</a:t>
            </a:r>
            <a:r>
              <a:rPr lang="en-GB" dirty="0">
                <a:latin typeface="Comic Sans MS" panose="030F0702030302020204" pitchFamily="66" charset="0"/>
              </a:rPr>
              <a:t> is the ability to perceive with discernment; to view life as God sees it. Wisdom is application. </a:t>
            </a:r>
            <a:r>
              <a:rPr lang="en-GB" b="1" dirty="0">
                <a:latin typeface="Comic Sans MS" panose="030F0702030302020204" pitchFamily="66" charset="0"/>
              </a:rPr>
              <a:t>Understanding </a:t>
            </a:r>
            <a:r>
              <a:rPr lang="en-GB" dirty="0">
                <a:latin typeface="Comic Sans MS" panose="030F0702030302020204" pitchFamily="66" charset="0"/>
              </a:rPr>
              <a:t>is the skill to bring together the elements of life so that one can respond to it or live it with insight. Understanding is comprehension. </a:t>
            </a:r>
            <a:r>
              <a:rPr lang="en-GB" b="1" dirty="0">
                <a:latin typeface="Comic Sans MS" panose="030F0702030302020204" pitchFamily="66" charset="0"/>
              </a:rPr>
              <a:t>Knowledge </a:t>
            </a:r>
            <a:r>
              <a:rPr lang="en-GB" dirty="0">
                <a:latin typeface="Comic Sans MS" panose="030F0702030302020204" pitchFamily="66" charset="0"/>
              </a:rPr>
              <a:t>is learning, discovering, growing and living with an eternal perspective. Knowledge is information. </a:t>
            </a:r>
            <a:r>
              <a:rPr lang="en-GB" b="1" dirty="0">
                <a:solidFill>
                  <a:srgbClr val="FF0000"/>
                </a:solidFill>
                <a:latin typeface="Comic Sans MS" panose="030F0702030302020204" pitchFamily="66" charset="0"/>
              </a:rPr>
              <a:t>Hosea 4:6a </a:t>
            </a:r>
            <a:r>
              <a:rPr lang="en-GB" dirty="0">
                <a:latin typeface="Comic Sans MS" panose="030F0702030302020204" pitchFamily="66" charset="0"/>
              </a:rPr>
              <a:t>God says, </a:t>
            </a:r>
            <a:r>
              <a:rPr lang="en-GB" b="1" i="1" dirty="0">
                <a:solidFill>
                  <a:srgbClr val="FF0000"/>
                </a:solidFill>
                <a:latin typeface="Comic Sans MS" panose="030F0702030302020204" pitchFamily="66" charset="0"/>
              </a:rPr>
              <a:t>“My people are destroyed from lack of knowledge.”</a:t>
            </a:r>
            <a:r>
              <a:rPr lang="en-GB" b="1" i="1" dirty="0">
                <a:latin typeface="Comic Sans MS" panose="030F0702030302020204" pitchFamily="66" charset="0"/>
              </a:rPr>
              <a:t> </a:t>
            </a:r>
            <a:r>
              <a:rPr lang="en-GB" dirty="0">
                <a:latin typeface="Comic Sans MS" panose="030F0702030302020204" pitchFamily="66" charset="0"/>
              </a:rPr>
              <a:t>The greatest knowledge of all is the knowledge God. God designed marriage for success, and only His counsel can make it successful. </a:t>
            </a:r>
          </a:p>
          <a:p>
            <a:pPr marL="0" indent="0">
              <a:buNone/>
            </a:pPr>
            <a:r>
              <a:rPr lang="en-GB" b="1" dirty="0">
                <a:solidFill>
                  <a:srgbClr val="FF0000"/>
                </a:solidFill>
                <a:latin typeface="Comic Sans MS" panose="030F0702030302020204" pitchFamily="66" charset="0"/>
              </a:rPr>
              <a:t>Proverbs 21:30</a:t>
            </a:r>
            <a:r>
              <a:rPr lang="en-GB" dirty="0">
                <a:solidFill>
                  <a:srgbClr val="FF0000"/>
                </a:solidFill>
                <a:latin typeface="Comic Sans MS" panose="030F0702030302020204" pitchFamily="66" charset="0"/>
              </a:rPr>
              <a:t> </a:t>
            </a:r>
            <a:r>
              <a:rPr lang="en-GB" b="1" i="1" dirty="0">
                <a:solidFill>
                  <a:srgbClr val="FF0000"/>
                </a:solidFill>
                <a:latin typeface="Comic Sans MS" panose="030F0702030302020204" pitchFamily="66" charset="0"/>
              </a:rPr>
              <a:t>“There is no wisdom or understanding or counsel against the Lord.”</a:t>
            </a:r>
          </a:p>
          <a:p>
            <a:endParaRPr lang="en-GB" dirty="0"/>
          </a:p>
        </p:txBody>
      </p:sp>
    </p:spTree>
    <p:extLst>
      <p:ext uri="{BB962C8B-B14F-4D97-AF65-F5344CB8AC3E}">
        <p14:creationId xmlns:p14="http://schemas.microsoft.com/office/powerpoint/2010/main" val="242966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363272" cy="5976664"/>
          </a:xfrm>
        </p:spPr>
        <p:txBody>
          <a:bodyPr>
            <a:noAutofit/>
          </a:bodyPr>
          <a:lstStyle/>
          <a:p>
            <a:pPr marL="0" indent="0" algn="just">
              <a:buNone/>
            </a:pPr>
            <a:r>
              <a:rPr lang="en-GB" sz="2200" b="1" dirty="0">
                <a:latin typeface="Comic Sans MS" panose="030F0702030302020204" pitchFamily="66" charset="0"/>
              </a:rPr>
              <a:t>Knowledge</a:t>
            </a:r>
            <a:r>
              <a:rPr lang="en-GB" sz="2200" dirty="0">
                <a:latin typeface="Comic Sans MS" panose="030F0702030302020204" pitchFamily="66" charset="0"/>
              </a:rPr>
              <a:t> is critical for success and survival in anything. If you desire a successful marriage you have to learn to operate by wisdom. </a:t>
            </a:r>
          </a:p>
          <a:p>
            <a:pPr algn="just"/>
            <a:r>
              <a:rPr lang="en-GB" sz="2200" b="1" dirty="0">
                <a:solidFill>
                  <a:srgbClr val="FF0000"/>
                </a:solidFill>
                <a:latin typeface="Comic Sans MS" panose="030F0702030302020204" pitchFamily="66" charset="0"/>
              </a:rPr>
              <a:t>Proverbs 2:6</a:t>
            </a:r>
            <a:r>
              <a:rPr lang="en-GB" sz="2200" dirty="0">
                <a:solidFill>
                  <a:srgbClr val="FF0000"/>
                </a:solidFill>
                <a:latin typeface="Comic Sans MS" panose="030F0702030302020204" pitchFamily="66" charset="0"/>
              </a:rPr>
              <a:t> -</a:t>
            </a:r>
            <a:r>
              <a:rPr lang="en-GB" sz="2200" b="1" i="1" dirty="0">
                <a:solidFill>
                  <a:srgbClr val="FF0000"/>
                </a:solidFill>
                <a:latin typeface="Comic Sans MS" panose="030F0702030302020204" pitchFamily="66" charset="0"/>
              </a:rPr>
              <a:t>“For the LORD gives wisdom; from His mouth come knowledge and understanding.” </a:t>
            </a:r>
          </a:p>
          <a:p>
            <a:pPr algn="just"/>
            <a:r>
              <a:rPr lang="en-GB" sz="2200" b="1" dirty="0">
                <a:solidFill>
                  <a:srgbClr val="FF0000"/>
                </a:solidFill>
                <a:latin typeface="Comic Sans MS" panose="030F0702030302020204" pitchFamily="66" charset="0"/>
              </a:rPr>
              <a:t>Psalm 127:1 </a:t>
            </a:r>
            <a:r>
              <a:rPr lang="en-GB" sz="2200" dirty="0">
                <a:solidFill>
                  <a:srgbClr val="FF0000"/>
                </a:solidFill>
                <a:latin typeface="Comic Sans MS" panose="030F0702030302020204" pitchFamily="66" charset="0"/>
              </a:rPr>
              <a:t>-</a:t>
            </a:r>
            <a:r>
              <a:rPr lang="en-GB" sz="2200" b="1" i="1" dirty="0">
                <a:solidFill>
                  <a:srgbClr val="FF0000"/>
                </a:solidFill>
                <a:latin typeface="Comic Sans MS" panose="030F0702030302020204" pitchFamily="66" charset="0"/>
              </a:rPr>
              <a:t>“Unless the LORD builds the house, the builder’s labour in vain.</a:t>
            </a:r>
            <a:r>
              <a:rPr lang="en-GB" sz="2200" dirty="0">
                <a:solidFill>
                  <a:srgbClr val="FF0000"/>
                </a:solidFill>
                <a:latin typeface="Comic Sans MS" panose="030F0702030302020204" pitchFamily="66" charset="0"/>
              </a:rPr>
              <a:t> </a:t>
            </a:r>
            <a:r>
              <a:rPr lang="en-GB" sz="2200" dirty="0">
                <a:latin typeface="Comic Sans MS" panose="030F0702030302020204" pitchFamily="66" charset="0"/>
              </a:rPr>
              <a:t>God is the Divine Builder. </a:t>
            </a:r>
          </a:p>
          <a:p>
            <a:pPr algn="just"/>
            <a:r>
              <a:rPr lang="en-GB" sz="2200" b="1" dirty="0">
                <a:solidFill>
                  <a:srgbClr val="FF0000"/>
                </a:solidFill>
                <a:latin typeface="Comic Sans MS" panose="030F0702030302020204" pitchFamily="66" charset="0"/>
              </a:rPr>
              <a:t>Hebrews 3:4 </a:t>
            </a:r>
            <a:r>
              <a:rPr lang="en-GB" sz="2200" dirty="0">
                <a:solidFill>
                  <a:srgbClr val="FF0000"/>
                </a:solidFill>
                <a:latin typeface="Comic Sans MS" panose="030F0702030302020204" pitchFamily="66" charset="0"/>
              </a:rPr>
              <a:t>-</a:t>
            </a:r>
            <a:r>
              <a:rPr lang="en-GB" sz="2200" b="1" i="1" dirty="0">
                <a:solidFill>
                  <a:srgbClr val="FF0000"/>
                </a:solidFill>
                <a:latin typeface="Comic Sans MS" panose="030F0702030302020204" pitchFamily="66" charset="0"/>
              </a:rPr>
              <a:t>“For every house is built by someone, but God is the builder of everything.”</a:t>
            </a:r>
          </a:p>
          <a:p>
            <a:pPr marL="0" indent="0" algn="just">
              <a:buNone/>
            </a:pPr>
            <a:r>
              <a:rPr lang="en-GB" sz="2200" dirty="0">
                <a:latin typeface="Comic Sans MS" panose="030F0702030302020204" pitchFamily="66" charset="0"/>
              </a:rPr>
              <a:t>God’s Word gives some specific plans for building a great relationship between husband and wife. It begins and ends with God’s wisdom. </a:t>
            </a:r>
          </a:p>
          <a:p>
            <a:pPr marL="0" indent="0" algn="just">
              <a:buNone/>
            </a:pPr>
            <a:r>
              <a:rPr lang="en-GB" sz="2200" b="1" dirty="0">
                <a:latin typeface="Comic Sans MS" panose="030F0702030302020204" pitchFamily="66" charset="0"/>
              </a:rPr>
              <a:t>Wisdom</a:t>
            </a:r>
            <a:r>
              <a:rPr lang="en-GB" sz="2200" dirty="0">
                <a:latin typeface="Comic Sans MS" panose="030F0702030302020204" pitchFamily="66" charset="0"/>
              </a:rPr>
              <a:t> is the foundation on which a house must be built. It is the great principle on which all other principles must be founded. </a:t>
            </a:r>
            <a:r>
              <a:rPr lang="en-GB" sz="2200" dirty="0">
                <a:highlight>
                  <a:srgbClr val="FFFF00"/>
                </a:highlight>
                <a:latin typeface="Comic Sans MS" panose="030F0702030302020204" pitchFamily="66" charset="0"/>
              </a:rPr>
              <a:t>But what is this wisdom? </a:t>
            </a:r>
          </a:p>
          <a:p>
            <a:pPr marL="0" indent="0" algn="just">
              <a:buNone/>
            </a:pPr>
            <a:r>
              <a:rPr lang="en-GB" sz="2200" b="1" dirty="0">
                <a:solidFill>
                  <a:srgbClr val="FF0000"/>
                </a:solidFill>
                <a:latin typeface="Comic Sans MS" panose="030F0702030302020204" pitchFamily="66" charset="0"/>
              </a:rPr>
              <a:t>Proverbs 9:10-</a:t>
            </a:r>
            <a:r>
              <a:rPr lang="en-GB" sz="2200" b="1" i="1" dirty="0">
                <a:solidFill>
                  <a:srgbClr val="FF0000"/>
                </a:solidFill>
                <a:latin typeface="Comic Sans MS" panose="030F0702030302020204" pitchFamily="66" charset="0"/>
              </a:rPr>
              <a:t>“The fear of the LORD is the beginning of wisdom, and knowledge of the Holy One is understanding.”</a:t>
            </a:r>
          </a:p>
        </p:txBody>
      </p:sp>
    </p:spTree>
    <p:extLst>
      <p:ext uri="{BB962C8B-B14F-4D97-AF65-F5344CB8AC3E}">
        <p14:creationId xmlns:p14="http://schemas.microsoft.com/office/powerpoint/2010/main" val="610341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850106"/>
          </a:xfrm>
        </p:spPr>
        <p:txBody>
          <a:bodyPr/>
          <a:lstStyle/>
          <a:p>
            <a:r>
              <a:rPr lang="en-GB" dirty="0">
                <a:latin typeface="Comic Sans MS" panose="030F0702030302020204" pitchFamily="66" charset="0"/>
              </a:rPr>
              <a:t>Marriage</a:t>
            </a:r>
          </a:p>
        </p:txBody>
      </p:sp>
      <p:sp>
        <p:nvSpPr>
          <p:cNvPr id="3" name="Content Placeholder 2"/>
          <p:cNvSpPr>
            <a:spLocks noGrp="1"/>
          </p:cNvSpPr>
          <p:nvPr>
            <p:ph idx="1"/>
          </p:nvPr>
        </p:nvSpPr>
        <p:spPr>
          <a:xfrm>
            <a:off x="457200" y="1124744"/>
            <a:ext cx="8363272" cy="5256584"/>
          </a:xfrm>
        </p:spPr>
        <p:txBody>
          <a:bodyPr>
            <a:normAutofit fontScale="77500" lnSpcReduction="20000"/>
          </a:bodyPr>
          <a:lstStyle/>
          <a:p>
            <a:r>
              <a:rPr lang="en-GB" dirty="0">
                <a:latin typeface="Comic Sans MS" panose="030F0702030302020204" pitchFamily="66" charset="0"/>
              </a:rPr>
              <a:t>The definition of marriage in the bible is an intimate and complementing union in which two become one flesh for a lifetime.</a:t>
            </a:r>
          </a:p>
          <a:p>
            <a:r>
              <a:rPr lang="en-GB" dirty="0">
                <a:latin typeface="Comic Sans MS" panose="030F0702030302020204" pitchFamily="66" charset="0"/>
              </a:rPr>
              <a:t>God established marriage as a permanent relationship, the union of two separate people—a man and a woman—into “one flesh.” When Adam first laid eyes on Eve he said, </a:t>
            </a:r>
            <a:r>
              <a:rPr lang="en-GB" b="1" dirty="0">
                <a:solidFill>
                  <a:srgbClr val="FF0000"/>
                </a:solidFill>
                <a:latin typeface="Comic Sans MS" panose="030F0702030302020204" pitchFamily="66" charset="0"/>
              </a:rPr>
              <a:t>“This is now bone of my bones and flesh of my flesh; she shall be called ‘woman,’ for she was taken out of man” - </a:t>
            </a:r>
            <a:r>
              <a:rPr lang="en-GB" dirty="0">
                <a:solidFill>
                  <a:srgbClr val="FF0000"/>
                </a:solidFill>
                <a:latin typeface="Comic Sans MS" panose="030F0702030302020204" pitchFamily="66" charset="0"/>
              </a:rPr>
              <a:t>(Gen. 2:23,)</a:t>
            </a:r>
            <a:r>
              <a:rPr lang="en-GB" dirty="0">
                <a:latin typeface="Comic Sans MS" panose="030F0702030302020204" pitchFamily="66" charset="0"/>
              </a:rPr>
              <a:t>. God’s design for marriage is found in the very next verse: </a:t>
            </a:r>
            <a:r>
              <a:rPr lang="en-GB" b="1" dirty="0">
                <a:solidFill>
                  <a:srgbClr val="FF0000"/>
                </a:solidFill>
                <a:latin typeface="Comic Sans MS" panose="030F0702030302020204" pitchFamily="66" charset="0"/>
              </a:rPr>
              <a:t>“For this reason a man will leave his father and mother and be united to his wife and they will become one flesh” </a:t>
            </a:r>
            <a:r>
              <a:rPr lang="en-GB" dirty="0">
                <a:solidFill>
                  <a:srgbClr val="FF0000"/>
                </a:solidFill>
                <a:latin typeface="Comic Sans MS" panose="030F0702030302020204" pitchFamily="66" charset="0"/>
              </a:rPr>
              <a:t>(Gen. 2:24)</a:t>
            </a:r>
            <a:r>
              <a:rPr lang="en-GB" dirty="0">
                <a:latin typeface="Comic Sans MS" panose="030F0702030302020204" pitchFamily="66" charset="0"/>
              </a:rPr>
              <a:t>. When God ordained that the man and the woman should “become one flesh” He plainly had a permanent, lifelong relationship in mind. </a:t>
            </a:r>
          </a:p>
          <a:p>
            <a:endParaRPr lang="en-GB" dirty="0"/>
          </a:p>
        </p:txBody>
      </p:sp>
    </p:spTree>
    <p:extLst>
      <p:ext uri="{BB962C8B-B14F-4D97-AF65-F5344CB8AC3E}">
        <p14:creationId xmlns:p14="http://schemas.microsoft.com/office/powerpoint/2010/main" val="1144787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omic Sans MS" panose="030F0702030302020204" pitchFamily="66" charset="0"/>
              </a:rPr>
              <a:t>God’s Design For Marriage</a:t>
            </a:r>
            <a:r>
              <a:rPr lang="en-GB" dirty="0">
                <a:latin typeface="Comic Sans MS" panose="030F0702030302020204" pitchFamily="66" charset="0"/>
              </a:rPr>
              <a:t> </a:t>
            </a:r>
          </a:p>
        </p:txBody>
      </p:sp>
      <p:sp>
        <p:nvSpPr>
          <p:cNvPr id="3" name="Content Placeholder 2"/>
          <p:cNvSpPr>
            <a:spLocks noGrp="1"/>
          </p:cNvSpPr>
          <p:nvPr>
            <p:ph idx="1"/>
          </p:nvPr>
        </p:nvSpPr>
        <p:spPr>
          <a:xfrm>
            <a:off x="457200" y="1268760"/>
            <a:ext cx="8363272" cy="5112568"/>
          </a:xfrm>
        </p:spPr>
        <p:txBody>
          <a:bodyPr>
            <a:normAutofit lnSpcReduction="10000"/>
          </a:bodyPr>
          <a:lstStyle/>
          <a:p>
            <a:pPr marL="0" indent="0">
              <a:buNone/>
            </a:pPr>
            <a:r>
              <a:rPr lang="en-GB" dirty="0">
                <a:latin typeface="Comic Sans MS" panose="030F0702030302020204" pitchFamily="66" charset="0"/>
              </a:rPr>
              <a:t>This is the best possible blueprint and covers the basics of what marriage really means, as well as what it should entail.</a:t>
            </a:r>
          </a:p>
          <a:p>
            <a:pPr marL="0" indent="0">
              <a:buNone/>
            </a:pPr>
            <a:r>
              <a:rPr lang="en-GB" b="1" i="1" dirty="0">
                <a:solidFill>
                  <a:srgbClr val="FF0000"/>
                </a:solidFill>
                <a:latin typeface="Comic Sans MS" panose="030F0702030302020204" pitchFamily="66" charset="0"/>
              </a:rPr>
              <a:t>“Though one may be overpowered, two can defend themselves. A cord of three strands is not quickly broken.” </a:t>
            </a:r>
            <a:r>
              <a:rPr lang="en-GB" b="1" dirty="0">
                <a:solidFill>
                  <a:srgbClr val="FF0000"/>
                </a:solidFill>
                <a:latin typeface="Comic Sans MS" panose="030F0702030302020204" pitchFamily="66" charset="0"/>
              </a:rPr>
              <a:t>(Ecclesiastes 4:12)</a:t>
            </a:r>
          </a:p>
          <a:p>
            <a:pPr marL="0" indent="0">
              <a:buNone/>
            </a:pPr>
            <a:endParaRPr lang="en-GB" sz="1800" b="1" dirty="0">
              <a:latin typeface="Comic Sans MS" panose="030F0702030302020204" pitchFamily="66" charset="0"/>
            </a:endParaRPr>
          </a:p>
          <a:p>
            <a:pPr marL="0" indent="0" algn="ctr">
              <a:buNone/>
            </a:pPr>
            <a:r>
              <a:rPr lang="en-GB" b="1" i="1" dirty="0">
                <a:latin typeface="Comic Sans MS" panose="030F0702030302020204" pitchFamily="66" charset="0"/>
              </a:rPr>
              <a:t>Marriages are like fingerprints; each one is different and each one is beautiful</a:t>
            </a:r>
            <a:r>
              <a:rPr lang="en-GB" dirty="0">
                <a:latin typeface="Comic Sans MS" panose="030F0702030302020204" pitchFamily="66" charset="0"/>
              </a:rPr>
              <a:t>.</a:t>
            </a:r>
          </a:p>
        </p:txBody>
      </p:sp>
    </p:spTree>
    <p:extLst>
      <p:ext uri="{BB962C8B-B14F-4D97-AF65-F5344CB8AC3E}">
        <p14:creationId xmlns:p14="http://schemas.microsoft.com/office/powerpoint/2010/main" val="2751172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3267"/>
            <a:ext cx="8229600" cy="1143000"/>
          </a:xfrm>
        </p:spPr>
        <p:txBody>
          <a:bodyPr>
            <a:normAutofit/>
          </a:bodyPr>
          <a:lstStyle/>
          <a:p>
            <a:r>
              <a:rPr lang="en-GB" b="1" dirty="0">
                <a:latin typeface="Comic Sans MS" panose="030F0702030302020204" pitchFamily="66" charset="0"/>
              </a:rPr>
              <a:t>Marriage Takes Discipline</a:t>
            </a:r>
          </a:p>
        </p:txBody>
      </p:sp>
      <p:sp>
        <p:nvSpPr>
          <p:cNvPr id="3" name="Content Placeholder 2"/>
          <p:cNvSpPr>
            <a:spLocks noGrp="1"/>
          </p:cNvSpPr>
          <p:nvPr>
            <p:ph idx="1"/>
          </p:nvPr>
        </p:nvSpPr>
        <p:spPr>
          <a:xfrm>
            <a:off x="457200" y="1124744"/>
            <a:ext cx="8291264" cy="5001419"/>
          </a:xfrm>
        </p:spPr>
        <p:txBody>
          <a:bodyPr>
            <a:normAutofit/>
          </a:bodyPr>
          <a:lstStyle/>
          <a:p>
            <a:pPr algn="just"/>
            <a:r>
              <a:rPr lang="en-GB" sz="2000" dirty="0">
                <a:latin typeface="Comic Sans MS" panose="030F0702030302020204" pitchFamily="66" charset="0"/>
              </a:rPr>
              <a:t>During courtship, we begin to develop patterns and habits as a couple. Truth is, some of those patterns will be destructive. We may not immediately see it, but once we do we need to be diligent about removing them from our life.</a:t>
            </a:r>
          </a:p>
          <a:p>
            <a:pPr algn="just"/>
            <a:r>
              <a:rPr lang="en-GB" sz="2000" b="1" dirty="0">
                <a:latin typeface="Comic Sans MS" panose="030F0702030302020204" pitchFamily="66" charset="0"/>
              </a:rPr>
              <a:t>“No discipline seems pleasant at the time, but painful. Later on, however, it produces a harvest of righteousness and peace for those who have been trained by it.”-</a:t>
            </a:r>
            <a:r>
              <a:rPr lang="en-GB" sz="2000" dirty="0">
                <a:latin typeface="Comic Sans MS" panose="030F0702030302020204" pitchFamily="66" charset="0"/>
              </a:rPr>
              <a:t> </a:t>
            </a:r>
            <a:r>
              <a:rPr lang="en-GB" sz="2000" b="1" u="sng" dirty="0">
                <a:latin typeface="Comic Sans MS" panose="030F0702030302020204" pitchFamily="66" charset="0"/>
                <a:hlinkClick r:id="rId2"/>
              </a:rPr>
              <a:t>Hebrews 12:11</a:t>
            </a:r>
            <a:endParaRPr lang="en-GB" sz="2000" dirty="0">
              <a:latin typeface="Comic Sans MS" panose="030F0702030302020204" pitchFamily="66" charset="0"/>
            </a:endParaRPr>
          </a:p>
          <a:p>
            <a:pPr algn="just"/>
            <a:r>
              <a:rPr lang="en-GB" sz="2000" b="1" dirty="0">
                <a:solidFill>
                  <a:srgbClr val="FF0000"/>
                </a:solidFill>
                <a:latin typeface="Comic Sans MS" panose="030F0702030302020204" pitchFamily="66" charset="0"/>
              </a:rPr>
              <a:t>“Whoever loves discipline loves knowledge, but whoever hates correction is stupid.” </a:t>
            </a:r>
            <a:r>
              <a:rPr lang="en-GB" sz="2000" dirty="0">
                <a:latin typeface="Comic Sans MS" panose="030F0702030302020204" pitchFamily="66" charset="0"/>
              </a:rPr>
              <a:t>- </a:t>
            </a:r>
            <a:r>
              <a:rPr lang="en-GB" sz="2000" b="1" u="sng" dirty="0">
                <a:latin typeface="Comic Sans MS" panose="030F0702030302020204" pitchFamily="66" charset="0"/>
                <a:hlinkClick r:id="rId3"/>
              </a:rPr>
              <a:t>Proverbs 12:1</a:t>
            </a:r>
            <a:endParaRPr lang="en-GB" sz="2000" dirty="0">
              <a:latin typeface="Comic Sans MS" panose="030F0702030302020204" pitchFamily="66" charset="0"/>
            </a:endParaRPr>
          </a:p>
          <a:p>
            <a:pPr algn="just"/>
            <a:r>
              <a:rPr lang="en-GB" sz="2000" b="1" dirty="0">
                <a:latin typeface="Comic Sans MS" panose="030F0702030302020204" pitchFamily="66" charset="0"/>
              </a:rPr>
              <a:t>“Whatever you do, work at it with all your heart, as working for the Lord, not for human masters, since you know that you will receive an inheritance from the Lord as a reward. It is the Lord Christ you are serving.”-</a:t>
            </a:r>
            <a:r>
              <a:rPr lang="en-GB" sz="2000" dirty="0">
                <a:latin typeface="Comic Sans MS" panose="030F0702030302020204" pitchFamily="66" charset="0"/>
              </a:rPr>
              <a:t> </a:t>
            </a:r>
            <a:r>
              <a:rPr lang="en-GB" sz="2000" b="1" u="sng" dirty="0">
                <a:latin typeface="Comic Sans MS" panose="030F0702030302020204" pitchFamily="66" charset="0"/>
                <a:hlinkClick r:id="rId4"/>
              </a:rPr>
              <a:t>Colossians 3:23-24</a:t>
            </a:r>
            <a:endParaRPr lang="en-GB" sz="2000" dirty="0">
              <a:latin typeface="Comic Sans MS" panose="030F0702030302020204" pitchFamily="66" charset="0"/>
            </a:endParaRPr>
          </a:p>
        </p:txBody>
      </p:sp>
    </p:spTree>
    <p:extLst>
      <p:ext uri="{BB962C8B-B14F-4D97-AF65-F5344CB8AC3E}">
        <p14:creationId xmlns:p14="http://schemas.microsoft.com/office/powerpoint/2010/main" val="2305781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b="1" dirty="0">
                <a:latin typeface="Comic Sans MS" panose="030F0702030302020204" pitchFamily="66" charset="0"/>
              </a:rPr>
              <a:t>Intimacy In Marriage</a:t>
            </a:r>
          </a:p>
        </p:txBody>
      </p:sp>
      <p:sp>
        <p:nvSpPr>
          <p:cNvPr id="3" name="Content Placeholder 2"/>
          <p:cNvSpPr>
            <a:spLocks noGrp="1"/>
          </p:cNvSpPr>
          <p:nvPr>
            <p:ph idx="1"/>
          </p:nvPr>
        </p:nvSpPr>
        <p:spPr>
          <a:xfrm>
            <a:off x="457200" y="980728"/>
            <a:ext cx="8219256" cy="5616624"/>
          </a:xfrm>
        </p:spPr>
        <p:txBody>
          <a:bodyPr>
            <a:noAutofit/>
          </a:bodyPr>
          <a:lstStyle/>
          <a:p>
            <a:pPr marL="0" indent="0" algn="just">
              <a:buNone/>
            </a:pPr>
            <a:r>
              <a:rPr lang="en-GB" sz="2100" dirty="0">
                <a:latin typeface="Comic Sans MS" panose="030F0702030302020204" pitchFamily="66" charset="0"/>
              </a:rPr>
              <a:t>There are </a:t>
            </a:r>
            <a:r>
              <a:rPr lang="en-GB" sz="2100" b="1" dirty="0">
                <a:latin typeface="Comic Sans MS" panose="030F0702030302020204" pitchFamily="66" charset="0"/>
              </a:rPr>
              <a:t>5 forms </a:t>
            </a:r>
            <a:r>
              <a:rPr lang="en-GB" sz="2100" dirty="0">
                <a:latin typeface="Comic Sans MS" panose="030F0702030302020204" pitchFamily="66" charset="0"/>
              </a:rPr>
              <a:t>of Intimacy in marriage:</a:t>
            </a:r>
          </a:p>
          <a:p>
            <a:pPr algn="just"/>
            <a:r>
              <a:rPr lang="en-GB" sz="2100" b="1" dirty="0">
                <a:latin typeface="Comic Sans MS" panose="030F0702030302020204" pitchFamily="66" charset="0"/>
              </a:rPr>
              <a:t>Physical or sexual intimacy in marriage </a:t>
            </a:r>
            <a:r>
              <a:rPr lang="en-GB" sz="2100" dirty="0">
                <a:latin typeface="Comic Sans MS" panose="030F0702030302020204" pitchFamily="66" charset="0"/>
              </a:rPr>
              <a:t>allows you to lay bare your body, with all its imperfections for the pleasure of your partner. While it is a private moment for couples, it is celebrated for being an act of total self-giving, trust and love.</a:t>
            </a:r>
          </a:p>
          <a:p>
            <a:pPr algn="just"/>
            <a:r>
              <a:rPr lang="en-GB" sz="2100" b="1" dirty="0">
                <a:latin typeface="Comic Sans MS" panose="030F0702030302020204" pitchFamily="66" charset="0"/>
              </a:rPr>
              <a:t>Emotional intimacy </a:t>
            </a:r>
            <a:r>
              <a:rPr lang="en-GB" sz="2100" dirty="0">
                <a:latin typeface="Comic Sans MS" panose="030F0702030302020204" pitchFamily="66" charset="0"/>
              </a:rPr>
              <a:t>allows you to share your feelings and emotions with each other in the most respectful ways.</a:t>
            </a:r>
          </a:p>
          <a:p>
            <a:pPr algn="just"/>
            <a:r>
              <a:rPr lang="en-GB" sz="2100" b="1" dirty="0">
                <a:latin typeface="Comic Sans MS" panose="030F0702030302020204" pitchFamily="66" charset="0"/>
              </a:rPr>
              <a:t>Intellectual intimacy </a:t>
            </a:r>
            <a:r>
              <a:rPr lang="en-GB" sz="2100" dirty="0">
                <a:latin typeface="Comic Sans MS" panose="030F0702030302020204" pitchFamily="66" charset="0"/>
              </a:rPr>
              <a:t>allows you to share your opinions on  social, political, or religious issues and quench the thirst for knowledge and feed your mind.</a:t>
            </a:r>
          </a:p>
          <a:p>
            <a:pPr algn="just"/>
            <a:r>
              <a:rPr lang="en-GB" sz="2100" b="1" dirty="0">
                <a:latin typeface="Comic Sans MS" panose="030F0702030302020204" pitchFamily="66" charset="0"/>
              </a:rPr>
              <a:t>Spiritual intimacy </a:t>
            </a:r>
            <a:r>
              <a:rPr lang="en-GB" sz="2100" dirty="0">
                <a:latin typeface="Comic Sans MS" panose="030F0702030302020204" pitchFamily="66" charset="0"/>
              </a:rPr>
              <a:t>allows you to find a purpose and a sense of unity in your faith and beliefs. Equally important is: </a:t>
            </a:r>
          </a:p>
          <a:p>
            <a:pPr algn="just"/>
            <a:r>
              <a:rPr lang="en-GB" sz="2100" b="1" dirty="0">
                <a:latin typeface="Comic Sans MS" panose="030F0702030302020204" pitchFamily="66" charset="0"/>
              </a:rPr>
              <a:t>Financial intimacy </a:t>
            </a:r>
            <a:r>
              <a:rPr lang="en-GB" sz="2100" dirty="0">
                <a:latin typeface="Comic Sans MS" panose="030F0702030302020204" pitchFamily="66" charset="0"/>
              </a:rPr>
              <a:t>where you share honest communication about finances and recreational intimacy that equips you to enjoy fun experiences together.</a:t>
            </a:r>
          </a:p>
        </p:txBody>
      </p:sp>
    </p:spTree>
    <p:extLst>
      <p:ext uri="{BB962C8B-B14F-4D97-AF65-F5344CB8AC3E}">
        <p14:creationId xmlns:p14="http://schemas.microsoft.com/office/powerpoint/2010/main" val="4112122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2152</Words>
  <Application>Microsoft Office PowerPoint</Application>
  <PresentationFormat>On-screen Show (4:3)</PresentationFormat>
  <Paragraphs>82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Comic Sans MS</vt:lpstr>
      <vt:lpstr>Office Theme</vt:lpstr>
      <vt:lpstr>Wisdom in Marriage/Relationships </vt:lpstr>
      <vt:lpstr>Proverbs 4:7</vt:lpstr>
      <vt:lpstr>Proverbs 24:4</vt:lpstr>
      <vt:lpstr>PowerPoint Presentation</vt:lpstr>
      <vt:lpstr>PowerPoint Presentation</vt:lpstr>
      <vt:lpstr>Marriage</vt:lpstr>
      <vt:lpstr>God’s Design For Marriage </vt:lpstr>
      <vt:lpstr>Marriage Takes Discipline</vt:lpstr>
      <vt:lpstr>Intimacy In Marriage</vt:lpstr>
      <vt:lpstr>Build Intimacy In Your Marriage</vt:lpstr>
      <vt:lpstr>Build Intimacy In Your Marriage</vt:lpstr>
      <vt:lpstr>PowerPoint Presentation</vt:lpstr>
      <vt:lpstr>Build Intimacy In Your Marriage</vt:lpstr>
      <vt:lpstr>PowerPoint Presentation</vt:lpstr>
      <vt:lpstr>Wisdom in Marriage Nuggets</vt:lpstr>
      <vt:lpstr>Wisdom in Marriage Nuggets</vt:lpstr>
    </vt:vector>
  </TitlesOfParts>
  <Company>Sussex Community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Edore</dc:creator>
  <cp:lastModifiedBy>edore sambo</cp:lastModifiedBy>
  <cp:revision>19</cp:revision>
  <dcterms:created xsi:type="dcterms:W3CDTF">2021-08-06T08:01:56Z</dcterms:created>
  <dcterms:modified xsi:type="dcterms:W3CDTF">2023-09-07T13:04:22Z</dcterms:modified>
</cp:coreProperties>
</file>